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83" r:id="rId7"/>
    <p:sldId id="287" r:id="rId8"/>
    <p:sldId id="294" r:id="rId9"/>
    <p:sldId id="284" r:id="rId10"/>
    <p:sldId id="288" r:id="rId11"/>
    <p:sldId id="290" r:id="rId12"/>
    <p:sldId id="291" r:id="rId13"/>
    <p:sldId id="292" r:id="rId14"/>
    <p:sldId id="293" r:id="rId15"/>
    <p:sldId id="286" r:id="rId16"/>
    <p:sldId id="271" r:id="rId17"/>
    <p:sldId id="272" r:id="rId18"/>
    <p:sldId id="28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8EBB1-E888-4BF2-9935-33E4AB0716C6}" v="171" dt="2025-06-12T11:05:58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F6A18-2572-488C-850A-7BE86343130B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1D65E-0330-4F02-90FE-4EEAD722CD4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6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CBC64-74AC-A194-5DAF-5589E6AC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B7552F-C9A4-E8AC-7CAC-13CA3CF1D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731FF1-3F8D-C195-13A1-6EE2A71D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8A31B-3A31-77B0-21BF-7C86A358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1AE9B-ED2D-0145-858C-166CBCAE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209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56343-077A-7562-3218-4146DBED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628F42-A022-C727-5427-3227FB88B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BB3A1E-9DA1-1BA8-E4F6-1F0C3815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8B6F3B-65A4-7BC2-06B5-2D74F68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7BBD25-C9A3-52A8-8A40-197A3A25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0407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DADDDE-DF1D-0F8B-B6FF-2A974BE7B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E6FD68-C8E5-BD28-DE80-C363D2740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798CC0-6DAE-4B95-B882-7F806E76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4BDCDA-D916-85FF-700D-E2D8602D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D4B3E0-F4CF-77B2-38B4-AF8026F6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657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76BFC-707C-2F70-7AB9-8468D44C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9634BA-FC37-D85B-2A0E-5F69CBE4C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98ADBA-DD4B-8593-B2EE-51EDE644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A70612-8F35-FF19-4BDA-2DD82433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EEB68-B040-1A14-BDE8-83F59063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459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CB21E-0CFE-89C3-A819-12026B87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4080EA-FC12-D8B1-D81C-AAB667F4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C1A278-C4A4-0E1A-3D47-467C29E9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D5696C-2690-7B44-8210-E05AFF11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6A6E4E-C66C-07E8-8AD1-536C1082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245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B682C-0C63-E6BC-462D-9E568AFE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18459-5CD1-6011-73E1-E4F3F21F3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270432-2B4D-09C6-BAF5-6A78976A5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D3884E-BE8C-262C-3124-C127B9AE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7026EB-449F-23F0-A137-EB193D30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4F2988-EEDB-7ECE-A3CC-D3A822E4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563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70502-6BE5-1800-0FCA-DA3AEA6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D7FEA-7364-205C-7F4A-A1D9BC7DC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396877-6829-D44B-4CA2-176D81C59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155136-9461-D4CE-F829-C96EEBB55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A19694-C5DA-A09B-3901-1E156C90E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5DBC43C-8199-FBE6-6B39-DEC80183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1C29ED4-8721-DC36-9683-347AC0AC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3BAAC0-64B4-55E8-B4D4-E8EB170C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97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A65FD-E29C-07B5-62F1-70FC135B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B07F36-00C9-5B35-B12C-438F2478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A3E8BC-6A4D-E2A2-20DA-DFC25E45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827389-41F0-998E-8850-66EB75D7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982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2A6BB3-AF4B-EDC0-5E2C-A44F4DE1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4E0BD-E263-1673-ADB1-E06FCB4C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C20E75-95F2-BB62-D962-6BB03E95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980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6E552-EDBE-681A-FF0A-97D46268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4ECFE-EB20-C51C-1A34-F70F7E7E6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0F0402-159F-F325-C5A9-06B137B8E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317822-43A0-75D7-6195-2BA3A404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79E4C-FD7C-5579-47CD-1927C77C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2DFEF0-C69A-142B-DE33-6D119585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088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806DA-BA09-E393-4FBE-B3CF2EFB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3A29E2-E31E-AA5E-0B6D-1B92C9C0B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EF324C-A8C9-B88A-8DA9-B0731649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828477-0041-E957-A5C4-EED1D834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2A1C14-E190-105E-CB22-6104E659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999682-469E-CFAD-EA7B-3559DAC0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9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C2E407-5C00-58FB-FED2-CE70C722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B14A32-418F-2113-7F79-3A8F6385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CD7167-03AF-B143-E04A-17547AE9E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ABFB0-A890-4D98-B8D3-DDFD3EDA959C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7BF8BE-8652-C04D-781B-670AF5A53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B34947-8C32-C24E-3117-3A0CDAB51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D6EDB-0BA2-4CEB-947D-586F691744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151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sc-hei.github.io/gdx2d/doc/install/" TargetMode="External"/><Relationship Id="rId2" Type="http://schemas.openxmlformats.org/officeDocument/2006/relationships/hyperlink" Target="https://isc.hevs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skelapp.com/p/create/spri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77FA6B-3DD7-06F5-FEA3-40C729D17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564" y="60911"/>
            <a:ext cx="8974575" cy="1456095"/>
          </a:xfrm>
        </p:spPr>
        <p:txBody>
          <a:bodyPr>
            <a:normAutofit fontScale="90000"/>
          </a:bodyPr>
          <a:lstStyle/>
          <a:p>
            <a:r>
              <a:rPr lang="en-GB" sz="6600" noProof="0" dirty="0">
                <a:solidFill>
                  <a:srgbClr val="FFFFFF"/>
                </a:solidFill>
              </a:rPr>
              <a:t>HES Survivor (early access)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4" name="Image 3" descr="Une image contenant nuage, plein air, arbre, bâtiment&#10;&#10;Le contenu généré par l’IA peut être incorrect.">
            <a:extLst>
              <a:ext uri="{FF2B5EF4-FFF2-40B4-BE49-F238E27FC236}">
                <a16:creationId xmlns:a16="http://schemas.microsoft.com/office/drawing/2014/main" id="{CFE3ACB1-7FF8-DC69-A005-5F5EE008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69" y="1464429"/>
            <a:ext cx="7533564" cy="42376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560DFB-B387-FAB0-03C7-DCDFC3353398}"/>
              </a:ext>
            </a:extLst>
          </p:cNvPr>
          <p:cNvSpPr txBox="1"/>
          <p:nvPr/>
        </p:nvSpPr>
        <p:spPr>
          <a:xfrm>
            <a:off x="4042082" y="5904377"/>
            <a:ext cx="45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Raphael Gonin 		Jonathan Muller</a:t>
            </a:r>
          </a:p>
        </p:txBody>
      </p:sp>
    </p:spTree>
    <p:extLst>
      <p:ext uri="{BB962C8B-B14F-4D97-AF65-F5344CB8AC3E}">
        <p14:creationId xmlns:p14="http://schemas.microsoft.com/office/powerpoint/2010/main" val="97634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35E78-A97D-653D-AE14-B850D007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B73AF9-A72C-6A55-48A9-D8BE6B012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DFB77-EFD2-A11E-43B6-0EC921BF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51122-B503-7129-DCC2-7D5B69781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40C37-C12C-B132-8341-BC18B055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C3C914-C256-5AA5-CA61-B125E2BB2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3318AA-A8CE-DB46-4773-4B655DE8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Spawn / die + movement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pic>
        <p:nvPicPr>
          <p:cNvPr id="7" name="Image 6" descr="Une image contenant capture d’écran">
            <a:extLst>
              <a:ext uri="{FF2B5EF4-FFF2-40B4-BE49-F238E27FC236}">
                <a16:creationId xmlns:a16="http://schemas.microsoft.com/office/drawing/2014/main" id="{D78BF213-723E-E0F8-B59F-8D08BE67A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38" y="1731615"/>
            <a:ext cx="8890031" cy="49922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1CBFE2-9099-76EC-B402-0B96675AC441}"/>
              </a:ext>
            </a:extLst>
          </p:cNvPr>
          <p:cNvSpPr/>
          <p:nvPr/>
        </p:nvSpPr>
        <p:spPr>
          <a:xfrm>
            <a:off x="2254523" y="2117035"/>
            <a:ext cx="7305260" cy="2723322"/>
          </a:xfrm>
          <a:prstGeom prst="rect">
            <a:avLst/>
          </a:prstGeom>
          <a:solidFill>
            <a:srgbClr val="FF0000">
              <a:alpha val="30196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8911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00ACF-3C37-6CDC-CB51-0AA14B6D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B44D99-34C1-13D2-9977-18D0D0C0D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FD027D-EC68-209B-165C-0D60584C9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45D93D-0E0C-26AC-DBF4-307FB2716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4A1D01-85F4-4E86-B5D6-80A9A2854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F68C2-2823-1418-10B9-7ED36235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D56697-1A5E-98E0-8078-14828152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Scaling and difficulty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7AB25FD-90CE-DF5A-0BE2-E8B90EC9D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730361"/>
              </p:ext>
            </p:extLst>
          </p:nvPr>
        </p:nvGraphicFramePr>
        <p:xfrm>
          <a:off x="1713948" y="204223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97981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596327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7163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8204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err="1"/>
                        <a:t>Easy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2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Semestre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3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Semestre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7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Semestre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Semestre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49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Semestre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8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Semestre 6 (boss)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953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3BF38F5-E548-DA44-6711-3B9B3DFAF1FA}"/>
              </a:ext>
            </a:extLst>
          </p:cNvPr>
          <p:cNvSpPr/>
          <p:nvPr/>
        </p:nvSpPr>
        <p:spPr>
          <a:xfrm>
            <a:off x="4403281" y="6074230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25DB4-3ECD-3F0F-DF2E-7A865A8046E5}"/>
              </a:ext>
            </a:extLst>
          </p:cNvPr>
          <p:cNvSpPr/>
          <p:nvPr/>
        </p:nvSpPr>
        <p:spPr>
          <a:xfrm>
            <a:off x="6117007" y="6074230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922AFE0-CD4D-43B9-9948-2FDD00972DE7}"/>
              </a:ext>
            </a:extLst>
          </p:cNvPr>
          <p:cNvCxnSpPr/>
          <p:nvPr/>
        </p:nvCxnSpPr>
        <p:spPr>
          <a:xfrm>
            <a:off x="5168348" y="6141382"/>
            <a:ext cx="6659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97039BA-E25A-434C-355A-F6AFBAA548AF}"/>
              </a:ext>
            </a:extLst>
          </p:cNvPr>
          <p:cNvSpPr txBox="1"/>
          <p:nvPr/>
        </p:nvSpPr>
        <p:spPr>
          <a:xfrm>
            <a:off x="3785861" y="5520232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noProof="0" dirty="0"/>
              <a:t>Healing after each Semester (holidays)</a:t>
            </a:r>
          </a:p>
        </p:txBody>
      </p:sp>
    </p:spTree>
    <p:extLst>
      <p:ext uri="{BB962C8B-B14F-4D97-AF65-F5344CB8AC3E}">
        <p14:creationId xmlns:p14="http://schemas.microsoft.com/office/powerpoint/2010/main" val="29227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0AD8-B39C-0E41-516F-561B06556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1D12B-3401-9783-D2BF-8F342434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D1BE9-495C-75AE-63AA-EB69807B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7AF1-E8CB-91B7-A96F-4B61F58BA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0B967-A0F5-FC93-4057-3347633FD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3463C-AEB2-2409-B3CB-B200A35B0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598EB0-E974-321F-461C-C4FC7710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Challenges &amp; Bugs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B24172-7285-FEEA-CC02-5A0DFCE4909D}"/>
              </a:ext>
            </a:extLst>
          </p:cNvPr>
          <p:cNvSpPr txBox="1"/>
          <p:nvPr/>
        </p:nvSpPr>
        <p:spPr>
          <a:xfrm>
            <a:off x="958317" y="1891970"/>
            <a:ext cx="919533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Discovering a library that we never used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as a team and according to all point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De</a:t>
            </a:r>
            <a:r>
              <a:rPr lang="en-GB" dirty="0"/>
              <a:t>al with the limited time allowed to finish the whole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specific and different ways to do the same thing using gdx2d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Translating a Java library to a Scala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enough time to add music and sound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lot of content and ideas unfortunately not used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12FB5-9CA7-307A-65FF-A25494E7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5974056"/>
            <a:ext cx="4152900" cy="415290"/>
          </a:xfrm>
          <a:prstGeom prst="rect">
            <a:avLst/>
          </a:prstGeom>
        </p:spPr>
      </p:pic>
      <p:pic>
        <p:nvPicPr>
          <p:cNvPr id="7" name="Image 6" descr="Une image contenant bougie, léger&#10;&#10;Le contenu généré par l’IA peut être incorrect.">
            <a:extLst>
              <a:ext uri="{FF2B5EF4-FFF2-40B4-BE49-F238E27FC236}">
                <a16:creationId xmlns:a16="http://schemas.microsoft.com/office/drawing/2014/main" id="{98346D44-3D27-6794-F249-28E6C778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6011775"/>
            <a:ext cx="3775710" cy="3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7917FD-0B02-D92F-EE43-43AE0402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5200" dirty="0"/>
              <a:t>Demo</a:t>
            </a:r>
            <a:endParaRPr lang="en-GB" sz="5200" kern="1200" noProof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Enseignant">
            <a:extLst>
              <a:ext uri="{FF2B5EF4-FFF2-40B4-BE49-F238E27FC236}">
                <a16:creationId xmlns:a16="http://schemas.microsoft.com/office/drawing/2014/main" id="{3E3A01BE-1683-48B5-845B-74B2484F7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2C4284-7D55-36F0-84D5-500B1D7D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52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F182B04-F1BE-4215-BF9B-149DE2E4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7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7829A-0D37-2B7A-803B-10352BD8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5B14B7-ABAE-9B93-CA7D-00C871F8266C}"/>
              </a:ext>
            </a:extLst>
          </p:cNvPr>
          <p:cNvSpPr txBox="1"/>
          <p:nvPr/>
        </p:nvSpPr>
        <p:spPr>
          <a:xfrm>
            <a:off x="640193" y="2382981"/>
            <a:ext cx="9393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Course: </a:t>
            </a:r>
            <a:r>
              <a:rPr lang="en-GB" noProof="0" dirty="0">
                <a:hlinkClick r:id="rId2"/>
              </a:rPr>
              <a:t>https://isc.hevs.ch</a:t>
            </a:r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Gdx2d: </a:t>
            </a:r>
            <a:r>
              <a:rPr lang="en-GB" noProof="0" dirty="0">
                <a:hlinkClick r:id="rId3"/>
              </a:rPr>
              <a:t>https://isc-hei.github.io/gdx2d/doc/install/</a:t>
            </a:r>
            <a:endParaRPr lang="en-GB" noProof="0" dirty="0"/>
          </a:p>
          <a:p>
            <a:endParaRPr lang="en-GB" dirty="0"/>
          </a:p>
          <a:p>
            <a:r>
              <a:rPr lang="en-GB" dirty="0"/>
              <a:t>Sprite creation Tool : </a:t>
            </a:r>
            <a:r>
              <a:rPr lang="en-GB" dirty="0">
                <a:hlinkClick r:id="rId4"/>
              </a:rPr>
              <a:t>https://www.piskelapp.com/p/create/sprite/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316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ECCDD3-E55A-B4C9-CC3D-018FA598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noProof="0" dirty="0">
                <a:solidFill>
                  <a:srgbClr val="FFFFFF"/>
                </a:solidFill>
              </a:rPr>
              <a:t>Table of Content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D0376DC-644A-9E8D-1AAD-57092689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noProof="0" dirty="0"/>
              <a:t>Introduction / concept</a:t>
            </a:r>
          </a:p>
          <a:p>
            <a:r>
              <a:rPr lang="en-GB" sz="2000" dirty="0"/>
              <a:t>Game Preview</a:t>
            </a:r>
            <a:endParaRPr lang="en-GB" sz="2000" noProof="0" dirty="0"/>
          </a:p>
          <a:p>
            <a:r>
              <a:rPr lang="en-GB" sz="2000" noProof="0" dirty="0"/>
              <a:t>Project steps</a:t>
            </a:r>
          </a:p>
          <a:p>
            <a:r>
              <a:rPr lang="en-GB" sz="2000" noProof="0" dirty="0"/>
              <a:t>Challenges &amp; bugs</a:t>
            </a:r>
          </a:p>
          <a:p>
            <a:r>
              <a:rPr lang="en-GB" sz="2000" dirty="0"/>
              <a:t>Real Demo</a:t>
            </a:r>
            <a:endParaRPr lang="en-GB" sz="2000" noProof="0" dirty="0"/>
          </a:p>
          <a:p>
            <a:r>
              <a:rPr lang="en-GB" sz="2000" noProof="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3237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9DF15-3450-6446-D42F-C1B04C295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BFE61-DFAF-4B5D-E0F3-45559A445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E86BB-0194-19DE-7AD8-FC07F5DA9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ED35C-F8A7-32E9-6B14-3FFBBD492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156DAE-66FF-BB02-9969-EC401F89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A9BC9C-8B46-CB7C-2A9F-2974CF2FE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A68C4A-ABAE-9A60-D3A7-36AE96A5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FFFFFF"/>
                </a:solidFill>
              </a:rPr>
              <a:t>Introduction - models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D8DA5D-A843-2665-9E21-02F7E18EE07F}"/>
              </a:ext>
            </a:extLst>
          </p:cNvPr>
          <p:cNvSpPr txBox="1"/>
          <p:nvPr/>
        </p:nvSpPr>
        <p:spPr>
          <a:xfrm>
            <a:off x="886691" y="2010514"/>
            <a:ext cx="91953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Game inspired by Space Invaders and Raiden Legacy</a:t>
            </a:r>
          </a:p>
        </p:txBody>
      </p:sp>
      <p:pic>
        <p:nvPicPr>
          <p:cNvPr id="5" name="Image 4" descr="Une image contenant capture d’écran, Jeu PC">
            <a:extLst>
              <a:ext uri="{FF2B5EF4-FFF2-40B4-BE49-F238E27FC236}">
                <a16:creationId xmlns:a16="http://schemas.microsoft.com/office/drawing/2014/main" id="{7BE7792C-E759-BEFD-DD4B-58FF9BA6D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07" y="2771786"/>
            <a:ext cx="4991101" cy="2811654"/>
          </a:xfrm>
          <a:prstGeom prst="rect">
            <a:avLst/>
          </a:prstGeom>
        </p:spPr>
      </p:pic>
      <p:pic>
        <p:nvPicPr>
          <p:cNvPr id="7" name="Image 6" descr="Une image contenant texte, capture d’écran, Police, Graphique&#10;&#10;Le contenu généré par l’IA peut être incorrect.">
            <a:extLst>
              <a:ext uri="{FF2B5EF4-FFF2-40B4-BE49-F238E27FC236}">
                <a16:creationId xmlns:a16="http://schemas.microsoft.com/office/drawing/2014/main" id="{DC935AEC-1E2A-B9BD-379B-F68ABF158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99" y="2771786"/>
            <a:ext cx="3748872" cy="2811654"/>
          </a:xfrm>
          <a:prstGeom prst="rect">
            <a:avLst/>
          </a:prstGeom>
        </p:spPr>
      </p:pic>
      <p:pic>
        <p:nvPicPr>
          <p:cNvPr id="1026" name="Picture 2" descr="Polymérisation | Wiki Yu-Gi-Oh! | Fandom">
            <a:extLst>
              <a:ext uri="{FF2B5EF4-FFF2-40B4-BE49-F238E27FC236}">
                <a16:creationId xmlns:a16="http://schemas.microsoft.com/office/drawing/2014/main" id="{B15C6DDA-A8CA-BC2B-844C-0AD0B2799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92" y="3168650"/>
            <a:ext cx="1386266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6C5F9-9F8B-6D5F-4CA8-0DB92219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163C83-3028-85F5-9584-83C535602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0DF776-D1F7-2ABD-340D-A000FCBC4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6E143-E2D6-9894-37C3-8DA0839A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E0C188-75C8-D254-97AB-7C99A647A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0B7BE-067F-74D4-8669-1E69121D4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BC7A2B-B58E-AE24-4EB8-D6048E47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FFFFFF"/>
                </a:solidFill>
              </a:rPr>
              <a:t>Introduction - goals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705231-1BD0-7D05-6AA5-E1D5DC9915D6}"/>
              </a:ext>
            </a:extLst>
          </p:cNvPr>
          <p:cNvSpPr txBox="1"/>
          <p:nvPr/>
        </p:nvSpPr>
        <p:spPr>
          <a:xfrm>
            <a:off x="886691" y="2251145"/>
            <a:ext cx="919533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A shooter Game 	use mouse to move you character and keys to shoot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Vertical design 		enemies coming from above and player fighting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Sprites HES themed 	</a:t>
            </a:r>
            <a:r>
              <a:rPr lang="en-GB" dirty="0"/>
              <a:t>Player, enemies, bullets and background themed with HES 			skins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Enemies Variety 	different movement patterns and bullets for each enemy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Level Design 		6 waves with increasing difficulty , and a boss wave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Difficulty and Gameplay  LifePoint system, hitbox system , increasing with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Menu and Interface  	menu , controls and settings, win screen, repayable</a:t>
            </a:r>
          </a:p>
        </p:txBody>
      </p:sp>
    </p:spTree>
    <p:extLst>
      <p:ext uri="{BB962C8B-B14F-4D97-AF65-F5344CB8AC3E}">
        <p14:creationId xmlns:p14="http://schemas.microsoft.com/office/powerpoint/2010/main" val="92429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31001-EDAE-0ED4-B4F3-0A9701C6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A12926-BC5B-8380-50A8-61391C0E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003CA-95A4-C1D5-DF6F-A5DE8D05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16BCD-EAE0-6484-BF21-F8D6A5AC9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91D183-9A4F-779A-3ADB-7DBA3ACE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FAFAA2-9369-0DBB-2D9C-820C510B4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14EC3-158D-2629-AC64-E16FA7E8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FFFFFF"/>
                </a:solidFill>
              </a:rPr>
              <a:t>Introduction – </a:t>
            </a:r>
            <a:r>
              <a:rPr lang="en-GB" sz="4000" dirty="0">
                <a:solidFill>
                  <a:srgbClr val="FFFFFF"/>
                </a:solidFill>
              </a:rPr>
              <a:t>Game preview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pic>
        <p:nvPicPr>
          <p:cNvPr id="3" name="WhatsApp Vidéo 2025-06-12 à 11.14.24_ebc61b45">
            <a:hlinkClick r:id="" action="ppaction://media"/>
            <a:extLst>
              <a:ext uri="{FF2B5EF4-FFF2-40B4-BE49-F238E27FC236}">
                <a16:creationId xmlns:a16="http://schemas.microsoft.com/office/drawing/2014/main" id="{41A9DC03-3C17-CA1F-C8F9-8628265E8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1169" y="1802152"/>
            <a:ext cx="8103321" cy="45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FDAD3-9C44-86D1-C60E-2F94B0CC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442D04-B1DB-6308-708E-52FE78C6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83E0D-121A-E3B5-498F-E5EB2DA20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65D23-856E-F41A-A0F3-5770F188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E82B0-BDC5-8082-F1CD-E842D13C0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F5960-35B6-AA3D-A23B-19B61861E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533650-9500-492E-A716-5FF77378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Theme &amp; Design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pic>
        <p:nvPicPr>
          <p:cNvPr id="5" name="Image 4" descr="Une image contenant Beige, tanner, marron, motif&#10;&#10;Le contenu généré par l’IA peut être incorrect.">
            <a:extLst>
              <a:ext uri="{FF2B5EF4-FFF2-40B4-BE49-F238E27FC236}">
                <a16:creationId xmlns:a16="http://schemas.microsoft.com/office/drawing/2014/main" id="{89269891-C132-AE58-48F1-F2071CD9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80" y="3241052"/>
            <a:ext cx="5906507" cy="3322410"/>
          </a:xfrm>
          <a:prstGeom prst="rect">
            <a:avLst/>
          </a:prstGeom>
        </p:spPr>
      </p:pic>
      <p:pic>
        <p:nvPicPr>
          <p:cNvPr id="17" name="Image 16" descr="Une image contenant nuage, plein air, arbre, bâtiment&#10;&#10;Le contenu généré par l’IA peut être incorrect.">
            <a:extLst>
              <a:ext uri="{FF2B5EF4-FFF2-40B4-BE49-F238E27FC236}">
                <a16:creationId xmlns:a16="http://schemas.microsoft.com/office/drawing/2014/main" id="{C70FE058-D88A-E1E4-F9C7-A2C6F17D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0" y="1954849"/>
            <a:ext cx="6458544" cy="3632931"/>
          </a:xfrm>
          <a:prstGeom prst="rect">
            <a:avLst/>
          </a:prstGeom>
        </p:spPr>
      </p:pic>
      <p:pic>
        <p:nvPicPr>
          <p:cNvPr id="19" name="Image 18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358262E9-E98D-1BCB-1672-D0E4D74AA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3" r="28406"/>
          <a:stretch>
            <a:fillRect/>
          </a:stretch>
        </p:blipFill>
        <p:spPr>
          <a:xfrm>
            <a:off x="7931199" y="1485505"/>
            <a:ext cx="1173485" cy="17555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6FC46AE-BE35-3F03-4602-231F54E57522}"/>
              </a:ext>
            </a:extLst>
          </p:cNvPr>
          <p:cNvSpPr txBox="1"/>
          <p:nvPr/>
        </p:nvSpPr>
        <p:spPr>
          <a:xfrm>
            <a:off x="315227" y="5824798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Pixelating everything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E4E2EB3-A93C-DFE6-0E8D-2D5BF75FD643}"/>
              </a:ext>
            </a:extLst>
          </p:cNvPr>
          <p:cNvSpPr txBox="1"/>
          <p:nvPr/>
        </p:nvSpPr>
        <p:spPr>
          <a:xfrm>
            <a:off x="8492268" y="3398350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Corridor floor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412E00-A7A5-5E5A-0C40-43B282F8E316}"/>
              </a:ext>
            </a:extLst>
          </p:cNvPr>
          <p:cNvSpPr txBox="1"/>
          <p:nvPr/>
        </p:nvSpPr>
        <p:spPr>
          <a:xfrm>
            <a:off x="4645045" y="2080704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HES menu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BE04F82-31D0-2927-848D-9818DA2EA82D}"/>
              </a:ext>
            </a:extLst>
          </p:cNvPr>
          <p:cNvSpPr txBox="1"/>
          <p:nvPr/>
        </p:nvSpPr>
        <p:spPr>
          <a:xfrm>
            <a:off x="8742996" y="1786166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Created ISC student</a:t>
            </a:r>
            <a:endParaRPr lang="en-GB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020DAD0-F4EB-C289-B323-23278A965731}"/>
              </a:ext>
            </a:extLst>
          </p:cNvPr>
          <p:cNvSpPr txBox="1"/>
          <p:nvPr/>
        </p:nvSpPr>
        <p:spPr>
          <a:xfrm>
            <a:off x="7385181" y="4048347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ISC teachers</a:t>
            </a:r>
          </a:p>
        </p:txBody>
      </p:sp>
      <p:pic>
        <p:nvPicPr>
          <p:cNvPr id="26" name="Image 25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29C3D692-43BF-CF19-EB8C-CD51B1F1C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-1108" r="81319" b="7459"/>
          <a:stretch>
            <a:fillRect/>
          </a:stretch>
        </p:blipFill>
        <p:spPr>
          <a:xfrm>
            <a:off x="6916941" y="4371943"/>
            <a:ext cx="1027202" cy="2001103"/>
          </a:xfrm>
          <a:prstGeom prst="rect">
            <a:avLst/>
          </a:prstGeom>
        </p:spPr>
      </p:pic>
      <p:pic>
        <p:nvPicPr>
          <p:cNvPr id="27" name="Image 26" descr="Une image contenant dessin humoristique, Animation, art&#10;&#10;Le contenu généré par l’IA peut être incorrect.">
            <a:extLst>
              <a:ext uri="{FF2B5EF4-FFF2-40B4-BE49-F238E27FC236}">
                <a16:creationId xmlns:a16="http://schemas.microsoft.com/office/drawing/2014/main" id="{9FBFFB0A-F035-961C-C6D1-9D14AE613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2" t="-5641" r="56526" b="5389"/>
          <a:stretch>
            <a:fillRect/>
          </a:stretch>
        </p:blipFill>
        <p:spPr>
          <a:xfrm>
            <a:off x="8259370" y="4417679"/>
            <a:ext cx="870234" cy="1909629"/>
          </a:xfrm>
          <a:prstGeom prst="rect">
            <a:avLst/>
          </a:prstGeom>
        </p:spPr>
      </p:pic>
      <p:pic>
        <p:nvPicPr>
          <p:cNvPr id="28" name="Image 27" descr="Une image contenant léger">
            <a:extLst>
              <a:ext uri="{FF2B5EF4-FFF2-40B4-BE49-F238E27FC236}">
                <a16:creationId xmlns:a16="http://schemas.microsoft.com/office/drawing/2014/main" id="{1456D7E5-EEA9-304C-A897-B1A2FF3F9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6" t="-2800" r="5281" b="7942"/>
          <a:stretch>
            <a:fillRect/>
          </a:stretch>
        </p:blipFill>
        <p:spPr>
          <a:xfrm>
            <a:off x="9240278" y="4492032"/>
            <a:ext cx="1155900" cy="188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CAF48-286A-3741-900A-38F793F8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4513C5-1AC8-F919-7279-AC1B41EA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74A1D-B133-C833-4ACA-2A6879085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0093DE-151B-FC62-DA9A-4EFE05AEB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F7110-2F80-C4FB-AE15-F4FF71AA6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83DE3-86D0-6E3C-FA81-CE698391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A4C8B5-973C-55A7-2AC8-3BD9A818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sprites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2A9C979-3CEB-CB1E-5C74-332B9A280871}"/>
              </a:ext>
            </a:extLst>
          </p:cNvPr>
          <p:cNvSpPr txBox="1"/>
          <p:nvPr/>
        </p:nvSpPr>
        <p:spPr>
          <a:xfrm>
            <a:off x="7944250" y="1853277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Bullets sprites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50D316-3D8E-9A69-E7AB-D74A1BAADDD9}"/>
              </a:ext>
            </a:extLst>
          </p:cNvPr>
          <p:cNvSpPr txBox="1"/>
          <p:nvPr/>
        </p:nvSpPr>
        <p:spPr>
          <a:xfrm>
            <a:off x="1289183" y="1853277"/>
            <a:ext cx="553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Entity sprites</a:t>
            </a:r>
            <a:endParaRPr lang="en-GB" noProof="0" dirty="0"/>
          </a:p>
        </p:txBody>
      </p:sp>
      <p:pic>
        <p:nvPicPr>
          <p:cNvPr id="4" name="Image 3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663C6A5E-6AD4-2C07-B65E-C08D25E0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2259777"/>
            <a:ext cx="3657600" cy="914400"/>
          </a:xfrm>
          <a:prstGeom prst="rect">
            <a:avLst/>
          </a:prstGeom>
        </p:spPr>
      </p:pic>
      <p:pic>
        <p:nvPicPr>
          <p:cNvPr id="7" name="Image 6" descr="Une image contenant dessin humoristique, Animation, art&#10;&#10;Le contenu généré par l’IA peut être incorrect.">
            <a:extLst>
              <a:ext uri="{FF2B5EF4-FFF2-40B4-BE49-F238E27FC236}">
                <a16:creationId xmlns:a16="http://schemas.microsoft.com/office/drawing/2014/main" id="{3141A07B-B8D0-E80F-4DF0-7A1B23386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3145917"/>
            <a:ext cx="3657600" cy="914400"/>
          </a:xfrm>
          <a:prstGeom prst="rect">
            <a:avLst/>
          </a:prstGeom>
        </p:spPr>
      </p:pic>
      <p:pic>
        <p:nvPicPr>
          <p:cNvPr id="11" name="Image 10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872EFF76-BA35-CB33-F612-1EB98D0E0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6" y="5407380"/>
            <a:ext cx="4209448" cy="10523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52088B-B28E-120F-A3E5-046E48CB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5" t="3942" b="-1"/>
          <a:stretch>
            <a:fillRect/>
          </a:stretch>
        </p:blipFill>
        <p:spPr>
          <a:xfrm>
            <a:off x="102518" y="4913769"/>
            <a:ext cx="5212174" cy="557237"/>
          </a:xfrm>
          <a:prstGeom prst="rect">
            <a:avLst/>
          </a:prstGeom>
        </p:spPr>
      </p:pic>
      <p:pic>
        <p:nvPicPr>
          <p:cNvPr id="20" name="Image 19" descr="Une image contenant noir,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1C10C0-87BE-E2C8-CC94-5C3D9F658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35" y="2463117"/>
            <a:ext cx="5253672" cy="656709"/>
          </a:xfrm>
          <a:prstGeom prst="rect">
            <a:avLst/>
          </a:prstGeom>
        </p:spPr>
      </p:pic>
      <p:pic>
        <p:nvPicPr>
          <p:cNvPr id="26" name="Image 25" descr="Une image contenant noir,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CD2AEEB-BB65-B3C5-D861-F8B078189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35" y="3274762"/>
            <a:ext cx="5253672" cy="656709"/>
          </a:xfrm>
          <a:prstGeom prst="rect">
            <a:avLst/>
          </a:prstGeom>
        </p:spPr>
      </p:pic>
      <p:pic>
        <p:nvPicPr>
          <p:cNvPr id="28" name="Image 27" descr="Une image contenant noir, conception&#10;&#10;Le contenu généré par l’IA peut être incorrect.">
            <a:extLst>
              <a:ext uri="{FF2B5EF4-FFF2-40B4-BE49-F238E27FC236}">
                <a16:creationId xmlns:a16="http://schemas.microsoft.com/office/drawing/2014/main" id="{EDDF5FF4-9B36-D484-A561-E16CF61BF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16" y="4006093"/>
            <a:ext cx="4876800" cy="6096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060A8D7-780D-78C5-F019-700BFE7C7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4" y="4958231"/>
            <a:ext cx="5295444" cy="529544"/>
          </a:xfrm>
          <a:prstGeom prst="rect">
            <a:avLst/>
          </a:prstGeom>
        </p:spPr>
      </p:pic>
      <p:pic>
        <p:nvPicPr>
          <p:cNvPr id="32" name="Image 31" descr="Une image contenant léger&#10;&#10;Le contenu généré par l’IA peut être incorrect.">
            <a:extLst>
              <a:ext uri="{FF2B5EF4-FFF2-40B4-BE49-F238E27FC236}">
                <a16:creationId xmlns:a16="http://schemas.microsoft.com/office/drawing/2014/main" id="{42FA1EB5-466D-7546-52A6-7F9ECE087B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4032057"/>
            <a:ext cx="3657598" cy="9144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5F33370-0288-A501-A393-8141DFE962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6248" y="1944231"/>
            <a:ext cx="1848695" cy="4755447"/>
          </a:xfrm>
          <a:prstGeom prst="rect">
            <a:avLst/>
          </a:prstGeom>
        </p:spPr>
      </p:pic>
      <p:pic>
        <p:nvPicPr>
          <p:cNvPr id="36" name="Image 35" descr="Une image contenant Caractère coloré, capture d’écran, jaune, Rectangle&#10;&#10;Le contenu généré par l’IA peut être incorrect.">
            <a:extLst>
              <a:ext uri="{FF2B5EF4-FFF2-40B4-BE49-F238E27FC236}">
                <a16:creationId xmlns:a16="http://schemas.microsoft.com/office/drawing/2014/main" id="{C2D4FFD7-8243-76E3-4099-9A509710A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16" y="5821567"/>
            <a:ext cx="4876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B5E70-1FFC-3A4D-FC5C-A30C506B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F8B05A-6D51-F7E3-6858-957D250E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5C6744-7B72-B90A-A014-CBF08F6E1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446EAA-D0CC-8AEF-034B-8A3877E8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94AB5-212A-74EE-5DF9-0547587D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6AB0C-94BF-F906-5B39-B57D2256D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0D6CEC-E45B-1DA4-88E7-58109E96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Hitbox and Bullets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pic>
        <p:nvPicPr>
          <p:cNvPr id="4" name="Image 3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0FFA15C2-3E7D-4630-3C51-40DB7924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/>
          <a:stretch>
            <a:fillRect/>
          </a:stretch>
        </p:blipFill>
        <p:spPr>
          <a:xfrm>
            <a:off x="715616" y="1662200"/>
            <a:ext cx="2147661" cy="2195383"/>
          </a:xfrm>
          <a:prstGeom prst="rect">
            <a:avLst/>
          </a:prstGeom>
        </p:spPr>
      </p:pic>
      <p:pic>
        <p:nvPicPr>
          <p:cNvPr id="11" name="Image 10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55E532FE-C446-EC46-6B8D-A5FD1B786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8" t="8408" r="31647" b="772"/>
          <a:stretch>
            <a:fillRect/>
          </a:stretch>
        </p:blipFill>
        <p:spPr>
          <a:xfrm>
            <a:off x="1147423" y="4259065"/>
            <a:ext cx="1376635" cy="2493766"/>
          </a:xfrm>
          <a:prstGeom prst="rect">
            <a:avLst/>
          </a:prstGeom>
        </p:spPr>
      </p:pic>
      <p:pic>
        <p:nvPicPr>
          <p:cNvPr id="20" name="Image 19" descr="Une image contenant noir,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B653C34-BE3E-F09C-3F85-E49AED30B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46"/>
          <a:stretch>
            <a:fillRect/>
          </a:stretch>
        </p:blipFill>
        <p:spPr>
          <a:xfrm>
            <a:off x="4452511" y="3247826"/>
            <a:ext cx="688884" cy="659663"/>
          </a:xfrm>
          <a:prstGeom prst="rect">
            <a:avLst/>
          </a:prstGeom>
        </p:spPr>
      </p:pic>
      <p:pic>
        <p:nvPicPr>
          <p:cNvPr id="26" name="Image 25" descr="Une image contenant noir,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C4A1FDF-065A-7393-0A99-F4995577A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31" b="7174"/>
          <a:stretch>
            <a:fillRect/>
          </a:stretch>
        </p:blipFill>
        <p:spPr>
          <a:xfrm>
            <a:off x="6804939" y="4371938"/>
            <a:ext cx="524338" cy="484058"/>
          </a:xfrm>
          <a:prstGeom prst="rect">
            <a:avLst/>
          </a:prstGeom>
        </p:spPr>
      </p:pic>
      <p:pic>
        <p:nvPicPr>
          <p:cNvPr id="3" name="Image 2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949C5E90-4F65-9A26-F8E0-3F9EF2D3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/>
          <a:stretch>
            <a:fillRect/>
          </a:stretch>
        </p:blipFill>
        <p:spPr>
          <a:xfrm>
            <a:off x="3258492" y="1662200"/>
            <a:ext cx="2147661" cy="2195383"/>
          </a:xfrm>
          <a:prstGeom prst="rect">
            <a:avLst/>
          </a:prstGeom>
        </p:spPr>
      </p:pic>
      <p:pic>
        <p:nvPicPr>
          <p:cNvPr id="5" name="Image 4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0629D920-F825-FED3-6C32-595354562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8" t="8408" r="31647" b="772"/>
          <a:stretch>
            <a:fillRect/>
          </a:stretch>
        </p:blipFill>
        <p:spPr>
          <a:xfrm>
            <a:off x="4105563" y="4382209"/>
            <a:ext cx="1376635" cy="2493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1BFF06-20C7-CCD9-E4B9-88C5EE7BDAEE}"/>
              </a:ext>
            </a:extLst>
          </p:cNvPr>
          <p:cNvSpPr/>
          <p:nvPr/>
        </p:nvSpPr>
        <p:spPr>
          <a:xfrm>
            <a:off x="4545131" y="3265801"/>
            <a:ext cx="614529" cy="601201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5CC33-DDA0-7F28-AAE4-65361E48A800}"/>
              </a:ext>
            </a:extLst>
          </p:cNvPr>
          <p:cNvSpPr/>
          <p:nvPr/>
        </p:nvSpPr>
        <p:spPr>
          <a:xfrm>
            <a:off x="1499863" y="4707589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59D3E-B7C5-4E62-9EE6-2C88223E7945}"/>
              </a:ext>
            </a:extLst>
          </p:cNvPr>
          <p:cNvSpPr/>
          <p:nvPr/>
        </p:nvSpPr>
        <p:spPr>
          <a:xfrm>
            <a:off x="1499863" y="1891970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4FEDE-2975-791A-D46D-89A9C9901994}"/>
              </a:ext>
            </a:extLst>
          </p:cNvPr>
          <p:cNvSpPr/>
          <p:nvPr/>
        </p:nvSpPr>
        <p:spPr>
          <a:xfrm>
            <a:off x="4035243" y="1891970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9947F6-4864-66F8-C985-0131AC8E8D56}"/>
              </a:ext>
            </a:extLst>
          </p:cNvPr>
          <p:cNvSpPr/>
          <p:nvPr/>
        </p:nvSpPr>
        <p:spPr>
          <a:xfrm>
            <a:off x="4472914" y="4801010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D6F96D-0587-CF1D-7B83-24CD0080A100}"/>
              </a:ext>
            </a:extLst>
          </p:cNvPr>
          <p:cNvSpPr/>
          <p:nvPr/>
        </p:nvSpPr>
        <p:spPr>
          <a:xfrm>
            <a:off x="6804939" y="4352486"/>
            <a:ext cx="572330" cy="559917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7" name="Image 26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4C06A77D-3661-6CDA-48BE-617BF8C7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/>
          <a:stretch>
            <a:fillRect/>
          </a:stretch>
        </p:blipFill>
        <p:spPr>
          <a:xfrm>
            <a:off x="5997601" y="1712106"/>
            <a:ext cx="2147661" cy="2195383"/>
          </a:xfrm>
          <a:prstGeom prst="rect">
            <a:avLst/>
          </a:prstGeom>
        </p:spPr>
      </p:pic>
      <p:pic>
        <p:nvPicPr>
          <p:cNvPr id="29" name="Image 28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C079751E-9F86-0E72-E2BB-3A47A60A3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8" t="8408" r="31647" b="772"/>
          <a:stretch>
            <a:fillRect/>
          </a:stretch>
        </p:blipFill>
        <p:spPr>
          <a:xfrm>
            <a:off x="6738664" y="4352486"/>
            <a:ext cx="1376635" cy="24937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DF3E975-D3BE-62BB-C0ED-E76CEE3850D5}"/>
              </a:ext>
            </a:extLst>
          </p:cNvPr>
          <p:cNvSpPr/>
          <p:nvPr/>
        </p:nvSpPr>
        <p:spPr>
          <a:xfrm>
            <a:off x="7091104" y="4801010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62B59-3788-8780-6C88-834A3133578B}"/>
              </a:ext>
            </a:extLst>
          </p:cNvPr>
          <p:cNvSpPr/>
          <p:nvPr/>
        </p:nvSpPr>
        <p:spPr>
          <a:xfrm>
            <a:off x="6781848" y="1941876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/>
          </a:p>
        </p:txBody>
      </p:sp>
      <p:pic>
        <p:nvPicPr>
          <p:cNvPr id="33" name="Image 32" descr="Une image contenant silhouette, léger&#10;&#10;Le contenu généré par l’IA peut être incorrect.">
            <a:extLst>
              <a:ext uri="{FF2B5EF4-FFF2-40B4-BE49-F238E27FC236}">
                <a16:creationId xmlns:a16="http://schemas.microsoft.com/office/drawing/2014/main" id="{FF206E0A-2617-B5EF-9E32-0A035661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/>
          <a:stretch>
            <a:fillRect/>
          </a:stretch>
        </p:blipFill>
        <p:spPr>
          <a:xfrm>
            <a:off x="8676594" y="1767369"/>
            <a:ext cx="2147661" cy="2195383"/>
          </a:xfrm>
          <a:prstGeom prst="rect">
            <a:avLst/>
          </a:prstGeom>
        </p:spPr>
      </p:pic>
      <p:pic>
        <p:nvPicPr>
          <p:cNvPr id="34" name="Image 33" descr="Une image contenant chaussures, dessin humoristique, debout&#10;&#10;Le contenu généré par l’IA peut être incorrect.">
            <a:extLst>
              <a:ext uri="{FF2B5EF4-FFF2-40B4-BE49-F238E27FC236}">
                <a16:creationId xmlns:a16="http://schemas.microsoft.com/office/drawing/2014/main" id="{DBB9AA99-B125-9DF0-D8B9-9CD19785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8" t="8408" r="31647" b="772"/>
          <a:stretch>
            <a:fillRect/>
          </a:stretch>
        </p:blipFill>
        <p:spPr>
          <a:xfrm>
            <a:off x="9620759" y="2945639"/>
            <a:ext cx="1376635" cy="24937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712FB8F-2A65-C511-36D3-0B5D6A41D4B9}"/>
              </a:ext>
            </a:extLst>
          </p:cNvPr>
          <p:cNvSpPr/>
          <p:nvPr/>
        </p:nvSpPr>
        <p:spPr>
          <a:xfrm>
            <a:off x="9973199" y="3394163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B9155-C98A-8D7F-1644-BB1CD56C385D}"/>
              </a:ext>
            </a:extLst>
          </p:cNvPr>
          <p:cNvSpPr/>
          <p:nvPr/>
        </p:nvSpPr>
        <p:spPr>
          <a:xfrm>
            <a:off x="9460841" y="1997139"/>
            <a:ext cx="686746" cy="159671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4C4C060-7CCE-9D08-08D2-FC844B44705D}"/>
              </a:ext>
            </a:extLst>
          </p:cNvPr>
          <p:cNvCxnSpPr/>
          <p:nvPr/>
        </p:nvCxnSpPr>
        <p:spPr>
          <a:xfrm flipV="1">
            <a:off x="4830417" y="3962752"/>
            <a:ext cx="0" cy="609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BE864E8-108E-D87C-F184-C5978423CFF1}"/>
              </a:ext>
            </a:extLst>
          </p:cNvPr>
          <p:cNvCxnSpPr/>
          <p:nvPr/>
        </p:nvCxnSpPr>
        <p:spPr>
          <a:xfrm>
            <a:off x="7091104" y="3593857"/>
            <a:ext cx="0" cy="665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7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8750F-C17B-75D1-CE8E-69EB197B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0EC4B3-450E-9191-1349-BEC21205E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70EB8-7DC2-BB1E-8CA5-25F3EF716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CF7E4-840C-7514-A788-148C109D9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BFA889-C0A4-A3FC-4CFA-72429FA4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AA207-4290-4967-54E5-67D2A428F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A4A983-97A1-0437-246F-459D7980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Project Steps – Life points and damages</a:t>
            </a:r>
            <a:endParaRPr lang="en-GB" sz="4000" noProof="0" dirty="0">
              <a:solidFill>
                <a:srgbClr val="FFFFFF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B1634AE-86DE-C57E-45CE-B9DC5F827C65}"/>
              </a:ext>
            </a:extLst>
          </p:cNvPr>
          <p:cNvGrpSpPr/>
          <p:nvPr/>
        </p:nvGrpSpPr>
        <p:grpSpPr>
          <a:xfrm>
            <a:off x="1659834" y="2063703"/>
            <a:ext cx="8088373" cy="4152191"/>
            <a:chOff x="715616" y="1662200"/>
            <a:chExt cx="10156314" cy="5213775"/>
          </a:xfrm>
        </p:grpSpPr>
        <p:pic>
          <p:nvPicPr>
            <p:cNvPr id="4" name="Image 3" descr="Une image contenant silhouette, léger&#10;&#10;Le contenu généré par l’IA peut être incorrect.">
              <a:extLst>
                <a:ext uri="{FF2B5EF4-FFF2-40B4-BE49-F238E27FC236}">
                  <a16:creationId xmlns:a16="http://schemas.microsoft.com/office/drawing/2014/main" id="{B37356CA-0DC1-EF37-4CEC-2F21E1BF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43"/>
            <a:stretch>
              <a:fillRect/>
            </a:stretch>
          </p:blipFill>
          <p:spPr>
            <a:xfrm>
              <a:off x="715616" y="1662200"/>
              <a:ext cx="2147661" cy="2195383"/>
            </a:xfrm>
            <a:prstGeom prst="rect">
              <a:avLst/>
            </a:prstGeom>
          </p:spPr>
        </p:pic>
        <p:pic>
          <p:nvPicPr>
            <p:cNvPr id="11" name="Image 10" descr="Une image contenant chaussures, dessin humoristique, debout&#10;&#10;Le contenu généré par l’IA peut être incorrect.">
              <a:extLst>
                <a:ext uri="{FF2B5EF4-FFF2-40B4-BE49-F238E27FC236}">
                  <a16:creationId xmlns:a16="http://schemas.microsoft.com/office/drawing/2014/main" id="{CD60C2A3-F506-6618-EF9A-5D68B072E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18" t="8408" r="31647" b="772"/>
            <a:stretch>
              <a:fillRect/>
            </a:stretch>
          </p:blipFill>
          <p:spPr>
            <a:xfrm>
              <a:off x="1147423" y="4259065"/>
              <a:ext cx="1376635" cy="2493766"/>
            </a:xfrm>
            <a:prstGeom prst="rect">
              <a:avLst/>
            </a:prstGeom>
          </p:spPr>
        </p:pic>
        <p:pic>
          <p:nvPicPr>
            <p:cNvPr id="20" name="Image 19" descr="Une image contenant noir, blanc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18C914C7-1A6B-34BA-1B9D-87420D0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946"/>
            <a:stretch>
              <a:fillRect/>
            </a:stretch>
          </p:blipFill>
          <p:spPr>
            <a:xfrm>
              <a:off x="4452511" y="3247826"/>
              <a:ext cx="688884" cy="659663"/>
            </a:xfrm>
            <a:prstGeom prst="rect">
              <a:avLst/>
            </a:prstGeom>
          </p:spPr>
        </p:pic>
        <p:pic>
          <p:nvPicPr>
            <p:cNvPr id="26" name="Image 25" descr="Une image contenant noir, texte, capture d’écran, Police&#10;&#10;Le contenu généré par l’IA peut être incorrect.">
              <a:extLst>
                <a:ext uri="{FF2B5EF4-FFF2-40B4-BE49-F238E27FC236}">
                  <a16:creationId xmlns:a16="http://schemas.microsoft.com/office/drawing/2014/main" id="{A009B7D7-1BF3-AFC5-3359-ED6E0910B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31" b="7174"/>
            <a:stretch>
              <a:fillRect/>
            </a:stretch>
          </p:blipFill>
          <p:spPr>
            <a:xfrm>
              <a:off x="6804939" y="4371938"/>
              <a:ext cx="524338" cy="484058"/>
            </a:xfrm>
            <a:prstGeom prst="rect">
              <a:avLst/>
            </a:prstGeom>
          </p:spPr>
        </p:pic>
        <p:pic>
          <p:nvPicPr>
            <p:cNvPr id="3" name="Image 2" descr="Une image contenant silhouette, léger&#10;&#10;Le contenu généré par l’IA peut être incorrect.">
              <a:extLst>
                <a:ext uri="{FF2B5EF4-FFF2-40B4-BE49-F238E27FC236}">
                  <a16:creationId xmlns:a16="http://schemas.microsoft.com/office/drawing/2014/main" id="{9C8BB01D-6BC2-E652-E0A4-35DF00403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43"/>
            <a:stretch>
              <a:fillRect/>
            </a:stretch>
          </p:blipFill>
          <p:spPr>
            <a:xfrm>
              <a:off x="3258492" y="1662200"/>
              <a:ext cx="2147661" cy="2195383"/>
            </a:xfrm>
            <a:prstGeom prst="rect">
              <a:avLst/>
            </a:prstGeom>
          </p:spPr>
        </p:pic>
        <p:pic>
          <p:nvPicPr>
            <p:cNvPr id="5" name="Image 4" descr="Une image contenant chaussures, dessin humoristique, debout&#10;&#10;Le contenu généré par l’IA peut être incorrect.">
              <a:extLst>
                <a:ext uri="{FF2B5EF4-FFF2-40B4-BE49-F238E27FC236}">
                  <a16:creationId xmlns:a16="http://schemas.microsoft.com/office/drawing/2014/main" id="{412554AD-8F3F-0607-5534-E9C8D7F7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18" t="8408" r="31647" b="772"/>
            <a:stretch>
              <a:fillRect/>
            </a:stretch>
          </p:blipFill>
          <p:spPr>
            <a:xfrm>
              <a:off x="4105563" y="4382209"/>
              <a:ext cx="1376635" cy="2493766"/>
            </a:xfrm>
            <a:prstGeom prst="rect">
              <a:avLst/>
            </a:prstGeom>
          </p:spPr>
        </p:pic>
        <p:pic>
          <p:nvPicPr>
            <p:cNvPr id="29" name="Image 28" descr="Une image contenant chaussures, dessin humoristique, debout&#10;&#10;Le contenu généré par l’IA peut être incorrect.">
              <a:extLst>
                <a:ext uri="{FF2B5EF4-FFF2-40B4-BE49-F238E27FC236}">
                  <a16:creationId xmlns:a16="http://schemas.microsoft.com/office/drawing/2014/main" id="{54F8A92D-734B-6522-A0D8-715923F6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18" t="8408" r="31647" b="772"/>
            <a:stretch>
              <a:fillRect/>
            </a:stretch>
          </p:blipFill>
          <p:spPr>
            <a:xfrm>
              <a:off x="6738664" y="4352486"/>
              <a:ext cx="1376635" cy="2493766"/>
            </a:xfrm>
            <a:prstGeom prst="rect">
              <a:avLst/>
            </a:prstGeom>
          </p:spPr>
        </p:pic>
        <p:pic>
          <p:nvPicPr>
            <p:cNvPr id="27" name="Image 26" descr="Une image contenant silhouette, léger&#10;&#10;Le contenu généré par l’IA peut être incorrect.">
              <a:extLst>
                <a:ext uri="{FF2B5EF4-FFF2-40B4-BE49-F238E27FC236}">
                  <a16:creationId xmlns:a16="http://schemas.microsoft.com/office/drawing/2014/main" id="{2F106152-1FA4-4A05-D689-3A8826D2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43"/>
            <a:stretch>
              <a:fillRect/>
            </a:stretch>
          </p:blipFill>
          <p:spPr>
            <a:xfrm>
              <a:off x="5997601" y="1712106"/>
              <a:ext cx="2147661" cy="2195383"/>
            </a:xfrm>
            <a:prstGeom prst="rect">
              <a:avLst/>
            </a:prstGeom>
          </p:spPr>
        </p:pic>
        <p:pic>
          <p:nvPicPr>
            <p:cNvPr id="33" name="Image 32" descr="Une image contenant silhouette, léger&#10;&#10;Le contenu généré par l’IA peut être incorrect.">
              <a:extLst>
                <a:ext uri="{FF2B5EF4-FFF2-40B4-BE49-F238E27FC236}">
                  <a16:creationId xmlns:a16="http://schemas.microsoft.com/office/drawing/2014/main" id="{F3D2C8CB-E607-B967-768B-D5A83DBE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43"/>
            <a:stretch>
              <a:fillRect/>
            </a:stretch>
          </p:blipFill>
          <p:spPr>
            <a:xfrm>
              <a:off x="8676594" y="1767369"/>
              <a:ext cx="2147661" cy="2195383"/>
            </a:xfrm>
            <a:prstGeom prst="rect">
              <a:avLst/>
            </a:prstGeom>
          </p:spPr>
        </p:pic>
        <p:pic>
          <p:nvPicPr>
            <p:cNvPr id="34" name="Image 33" descr="Une image contenant chaussures, dessin humoristique, debout&#10;&#10;Le contenu généré par l’IA peut être incorrect.">
              <a:extLst>
                <a:ext uri="{FF2B5EF4-FFF2-40B4-BE49-F238E27FC236}">
                  <a16:creationId xmlns:a16="http://schemas.microsoft.com/office/drawing/2014/main" id="{BD3B4F83-97D6-68BE-008B-947068FCB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18" t="8408" r="31647" b="772"/>
            <a:stretch>
              <a:fillRect/>
            </a:stretch>
          </p:blipFill>
          <p:spPr>
            <a:xfrm>
              <a:off x="9495295" y="3041146"/>
              <a:ext cx="1376635" cy="2493766"/>
            </a:xfrm>
            <a:prstGeom prst="rect">
              <a:avLst/>
            </a:prstGeom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EEC4663-2DBF-63C2-0CEA-15E97C5F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0417" y="3962752"/>
              <a:ext cx="0" cy="6092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E844FC7D-5379-E0BA-F657-F51A061D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91104" y="3593857"/>
              <a:ext cx="0" cy="665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85F9BC3-3467-787C-8138-C07515C8C253}"/>
              </a:ext>
            </a:extLst>
          </p:cNvPr>
          <p:cNvSpPr/>
          <p:nvPr/>
        </p:nvSpPr>
        <p:spPr>
          <a:xfrm>
            <a:off x="2126974" y="1769165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255A24-087E-FDC5-D24C-03E89B686A87}"/>
              </a:ext>
            </a:extLst>
          </p:cNvPr>
          <p:cNvSpPr/>
          <p:nvPr/>
        </p:nvSpPr>
        <p:spPr>
          <a:xfrm>
            <a:off x="1640377" y="6154491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FB1F06-1E3B-6D68-B4BA-9B324CC627DD}"/>
              </a:ext>
            </a:extLst>
          </p:cNvPr>
          <p:cNvSpPr/>
          <p:nvPr/>
        </p:nvSpPr>
        <p:spPr>
          <a:xfrm>
            <a:off x="4117284" y="1852746"/>
            <a:ext cx="256733" cy="993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01413-D9F8-5F39-0810-0F4CDC9C1C99}"/>
              </a:ext>
            </a:extLst>
          </p:cNvPr>
          <p:cNvSpPr/>
          <p:nvPr/>
        </p:nvSpPr>
        <p:spPr>
          <a:xfrm>
            <a:off x="4117284" y="1706269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2CFDCE-2062-3929-68CD-129EAF12FEEB}"/>
              </a:ext>
            </a:extLst>
          </p:cNvPr>
          <p:cNvSpPr/>
          <p:nvPr/>
        </p:nvSpPr>
        <p:spPr>
          <a:xfrm>
            <a:off x="3922226" y="6154491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F3DCA6-BD4F-9350-6F62-E7D4E640461F}"/>
              </a:ext>
            </a:extLst>
          </p:cNvPr>
          <p:cNvSpPr/>
          <p:nvPr/>
        </p:nvSpPr>
        <p:spPr>
          <a:xfrm>
            <a:off x="4117284" y="1585029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945123-1457-8B66-FBF4-64134506655E}"/>
              </a:ext>
            </a:extLst>
          </p:cNvPr>
          <p:cNvSpPr/>
          <p:nvPr/>
        </p:nvSpPr>
        <p:spPr>
          <a:xfrm>
            <a:off x="6313279" y="1904791"/>
            <a:ext cx="256733" cy="993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A99CDF-B411-05AD-9DBE-6ABFF48416A5}"/>
              </a:ext>
            </a:extLst>
          </p:cNvPr>
          <p:cNvSpPr/>
          <p:nvPr/>
        </p:nvSpPr>
        <p:spPr>
          <a:xfrm>
            <a:off x="6313279" y="1758314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27E526-1106-34CB-BF34-EAE7258773A6}"/>
              </a:ext>
            </a:extLst>
          </p:cNvPr>
          <p:cNvSpPr/>
          <p:nvPr/>
        </p:nvSpPr>
        <p:spPr>
          <a:xfrm>
            <a:off x="6313279" y="1637074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EFD9F2-22A3-9461-78D3-E72BA34111DD}"/>
              </a:ext>
            </a:extLst>
          </p:cNvPr>
          <p:cNvSpPr/>
          <p:nvPr/>
        </p:nvSpPr>
        <p:spPr>
          <a:xfrm>
            <a:off x="8481336" y="1914730"/>
            <a:ext cx="256733" cy="993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D37D53-26B2-5CBF-F10D-65F8F58A9072}"/>
              </a:ext>
            </a:extLst>
          </p:cNvPr>
          <p:cNvSpPr/>
          <p:nvPr/>
        </p:nvSpPr>
        <p:spPr>
          <a:xfrm>
            <a:off x="8481336" y="1768253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440173-1B36-5E56-7E56-582D5A3F9D5B}"/>
              </a:ext>
            </a:extLst>
          </p:cNvPr>
          <p:cNvSpPr/>
          <p:nvPr/>
        </p:nvSpPr>
        <p:spPr>
          <a:xfrm>
            <a:off x="8481336" y="1647013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047122-2CE8-5FF6-4D46-DA5AFBC4D151}"/>
              </a:ext>
            </a:extLst>
          </p:cNvPr>
          <p:cNvSpPr/>
          <p:nvPr/>
        </p:nvSpPr>
        <p:spPr>
          <a:xfrm>
            <a:off x="8404362" y="5480538"/>
            <a:ext cx="256733" cy="993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3F1A2B-0FF7-A9A3-25EC-AF27E1A5F84B}"/>
              </a:ext>
            </a:extLst>
          </p:cNvPr>
          <p:cNvSpPr/>
          <p:nvPr/>
        </p:nvSpPr>
        <p:spPr>
          <a:xfrm>
            <a:off x="8404362" y="5334061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5FF761-2E87-41B5-96DB-DE6ABF98EB39}"/>
              </a:ext>
            </a:extLst>
          </p:cNvPr>
          <p:cNvSpPr/>
          <p:nvPr/>
        </p:nvSpPr>
        <p:spPr>
          <a:xfrm>
            <a:off x="8404362" y="5212821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607870-233D-31D6-1DC7-D84CE5456189}"/>
              </a:ext>
            </a:extLst>
          </p:cNvPr>
          <p:cNvSpPr/>
          <p:nvPr/>
        </p:nvSpPr>
        <p:spPr>
          <a:xfrm>
            <a:off x="6132690" y="6411534"/>
            <a:ext cx="256733" cy="993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F1FF6D-EE00-4A99-8FFF-C4664072BFA9}"/>
              </a:ext>
            </a:extLst>
          </p:cNvPr>
          <p:cNvSpPr/>
          <p:nvPr/>
        </p:nvSpPr>
        <p:spPr>
          <a:xfrm>
            <a:off x="6132690" y="6265057"/>
            <a:ext cx="540662" cy="1343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859A0F-EFCC-CBF0-4797-D8E4C5B24EFB}"/>
              </a:ext>
            </a:extLst>
          </p:cNvPr>
          <p:cNvSpPr/>
          <p:nvPr/>
        </p:nvSpPr>
        <p:spPr>
          <a:xfrm>
            <a:off x="6132690" y="6143817"/>
            <a:ext cx="874643" cy="1228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94553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fdd233-6eae-49cc-ab5e-cf4986ff51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7A95534299DE4AA72FCFD19EC42FCF" ma:contentTypeVersion="14" ma:contentTypeDescription="Crée un document." ma:contentTypeScope="" ma:versionID="9db941b050a69cff3b1b0ca1c8736f84">
  <xsd:schema xmlns:xsd="http://www.w3.org/2001/XMLSchema" xmlns:xs="http://www.w3.org/2001/XMLSchema" xmlns:p="http://schemas.microsoft.com/office/2006/metadata/properties" xmlns:ns3="f6dca0ea-8d80-40d7-be81-8333411e4e47" xmlns:ns4="f2fdd233-6eae-49cc-ab5e-cf4986ff5147" targetNamespace="http://schemas.microsoft.com/office/2006/metadata/properties" ma:root="true" ma:fieldsID="687e7ba2e98c8e76ba1fd0eb51a7fc2b" ns3:_="" ns4:_="">
    <xsd:import namespace="f6dca0ea-8d80-40d7-be81-8333411e4e47"/>
    <xsd:import namespace="f2fdd233-6eae-49cc-ab5e-cf4986ff514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_activity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MediaServiceSystem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ca0ea-8d80-40d7-be81-8333411e4e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fdd233-6eae-49cc-ab5e-cf4986ff5147" elementFormDefault="qualified">
    <xsd:import namespace="http://schemas.microsoft.com/office/2006/documentManagement/types"/>
    <xsd:import namespace="http://schemas.microsoft.com/office/infopath/2007/PartnerControls"/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5426D-8614-4F43-8870-A38A2C22EF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614E3C-75D7-4F0E-A509-18DC7608953D}">
  <ds:schemaRefs>
    <ds:schemaRef ds:uri="f2fdd233-6eae-49cc-ab5e-cf4986ff514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f6dca0ea-8d80-40d7-be81-8333411e4e4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C6A71E1-C8A2-4A34-B553-8FDE39FB4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dca0ea-8d80-40d7-be81-8333411e4e47"/>
    <ds:schemaRef ds:uri="f2fdd233-6eae-49cc-ab5e-cf4986ff51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372f724-c0b2-4ea0-abfb-0eb8c6f84e40}" enabled="0" method="" siteId="{a372f724-c0b2-4ea0-abfb-0eb8c6f84e4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Grand écran</PresentationFormat>
  <Paragraphs>90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Thème Office</vt:lpstr>
      <vt:lpstr>HES Survivor (early access)</vt:lpstr>
      <vt:lpstr>Table of Content</vt:lpstr>
      <vt:lpstr>Introduction - models</vt:lpstr>
      <vt:lpstr>Introduction - goals</vt:lpstr>
      <vt:lpstr>Introduction – Game preview</vt:lpstr>
      <vt:lpstr>Project Steps – Theme &amp; Design</vt:lpstr>
      <vt:lpstr>Project Steps – sprites</vt:lpstr>
      <vt:lpstr>Project Steps – Hitbox and Bullets</vt:lpstr>
      <vt:lpstr>Project Steps – Life points and damages</vt:lpstr>
      <vt:lpstr>Project Steps – Spawn / die + movement</vt:lpstr>
      <vt:lpstr>Project Steps – Scaling and difficulty</vt:lpstr>
      <vt:lpstr>Challenges &amp; Bugs</vt:lpstr>
      <vt:lpstr>Demo</vt:lpstr>
      <vt:lpstr>Questions 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Roduit Julien</dc:creator>
  <cp:lastModifiedBy>Muller Jonathan</cp:lastModifiedBy>
  <cp:revision>3</cp:revision>
  <dcterms:created xsi:type="dcterms:W3CDTF">2025-04-28T06:59:47Z</dcterms:created>
  <dcterms:modified xsi:type="dcterms:W3CDTF">2025-06-12T13:04:34Z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0x010100987A95534299DE4AA72FCFD19EC42FCF</vt:lpwstr>
  </property>
</Properties>
</file>